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58" r:id="rId5"/>
    <p:sldId id="267" r:id="rId6"/>
    <p:sldId id="259" r:id="rId7"/>
    <p:sldId id="260" r:id="rId8"/>
    <p:sldId id="261" r:id="rId9"/>
    <p:sldId id="262"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ne Page" initials="ZP" lastIdx="5" clrIdx="0">
    <p:extLst>
      <p:ext uri="{19B8F6BF-5375-455C-9EA6-DF929625EA0E}">
        <p15:presenceInfo xmlns:p15="http://schemas.microsoft.com/office/powerpoint/2012/main" userId="6352eddcca27ba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A3132"/>
    <a:srgbClr val="763626"/>
    <a:srgbClr val="336B87"/>
    <a:srgbClr val="90AFC5"/>
    <a:srgbClr val="618D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53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07T14:13:51.543" idx="1">
    <p:pos x="10" y="10"/>
    <p:text>1. Machine Learning is a way of getting computers to “learn new behavior based on empirical data” (Tatawi) to complete tasks that cannot be programmed traditionally. 
2. The term machine learning was first coined by a software engineer at IBM in 1959 and started off as creating algorithms to recognize patterns. (Hosch) 3. the google search algorithm, w                            4. spam filters                                              5. iphone camera recognition.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1-07T14:30:57.333" idx="2">
    <p:pos x="10" y="10"/>
    <p:text>1. In the past high tech stuff hs only been owned by big companies.                              2. Google, in 2015, and Amazon, in 2015, released free machine learning software to the public.                                               b. cucumber story</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1-07T14:48:44.035" idx="3">
    <p:pos x="10" y="10"/>
    <p:text>1. They also created a “FarmBot” that can be used to “drag-and-drop farm designer where someone can drag and drop crops into their farm on the interface” from there smart phones or laptops. This way farmers could literally plant and remove crops from their smart phones.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11-07T15:12:23.011" idx="4">
    <p:pos x="10" y="10"/>
    <p:text>2. Another group of scientists from the University of Canterbury in New Zealand set out to design a machine that pruned vines. They ended up creating an algorithm using machine learning techniques that successfully pruned vines at a better quality then a human novice pruner.                                                         3. Scientists from Penn State are developing a smart phone app that can be used by farmers to identify diseased crops. The app works by inputting 5,000 pictures of healthy plants and then it can identify unhealthy ones by comparison. 
4. Similar projects might also use robots that can scan large areas of cropland looking for movement and heat to discover and target pest infestations so precisely they can point out the specific plant that is infested.                                                     4. If all this technology were to become available to everyone then farming practices would be changed drastically so that there is more yield, less pollution, and more efficiency.</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11-16T13:54:46.638" idx="5">
    <p:pos x="10" y="10"/>
    <p:text>3.	While these brilliant scientists in academia are researching new uses for machine learning in agriculture private companies are being started with the sole purpose of pursuing “agtech” endeavors. (Sorvino) 
a.	One example is CropX, which is an Israeli start up that sells cloud bases software that uses machine learning techniques to save water and energy in farms by using in-field sensors to deliver the correct amount of water to each plant specifically as opposed to water the whole field at once. 
b.	Mavrx, another “agtech” startup that uses machine learning techniques to monitor and identify where “resources need to be directed and benchmarking crop performance.” 
c.	A start up called Trace Genomics uses “machine learning and genomics testing to ID microbes and other biological data in soil, helping farmers maximize yields” (Sorvino)</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DA8A-AC64-41F7-B11B-B776E5EA21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19EFF0-90DE-468C-AD49-6FDBC062F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930117-896D-4E87-B9E2-1626BF4DDA13}"/>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5" name="Footer Placeholder 4">
            <a:extLst>
              <a:ext uri="{FF2B5EF4-FFF2-40B4-BE49-F238E27FC236}">
                <a16:creationId xmlns:a16="http://schemas.microsoft.com/office/drawing/2014/main" id="{E221978C-B220-42C7-A898-D525F1D05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68F23-78E8-4682-B8FB-EEA0AF18D63A}"/>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2144806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0EC4C-8112-46CD-BFA3-533010EA3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42DE3F-E40F-4FAA-B6FC-8BEBC4297E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67962-7152-4FA1-9B66-82DD55BBAF8B}"/>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5" name="Footer Placeholder 4">
            <a:extLst>
              <a:ext uri="{FF2B5EF4-FFF2-40B4-BE49-F238E27FC236}">
                <a16:creationId xmlns:a16="http://schemas.microsoft.com/office/drawing/2014/main" id="{1EC1A9D1-335B-435B-80D7-A5D1CD144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F2D3F-F618-44FA-9270-2465229ED2A6}"/>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74218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4D529-1FF5-4617-B24B-7033CD92F2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D79EA4-066D-4883-A6FE-F5A7EB2EE7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5DE61-C4D5-4E13-9392-60B6022C5A0C}"/>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5" name="Footer Placeholder 4">
            <a:extLst>
              <a:ext uri="{FF2B5EF4-FFF2-40B4-BE49-F238E27FC236}">
                <a16:creationId xmlns:a16="http://schemas.microsoft.com/office/drawing/2014/main" id="{B163A12F-2990-4120-B8A8-4E2266B0F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0EADC-6FB9-4EEE-BC2B-5D55E4487FF8}"/>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287606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7FAC-44D6-4801-85AF-5296EB8D50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F91B82-0218-4665-A42F-117313D22E6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E09EE9-D896-4C56-84EB-B4FD2EC849D7}"/>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5" name="Footer Placeholder 4">
            <a:extLst>
              <a:ext uri="{FF2B5EF4-FFF2-40B4-BE49-F238E27FC236}">
                <a16:creationId xmlns:a16="http://schemas.microsoft.com/office/drawing/2014/main" id="{7859A6BE-D52F-4825-B4E4-5D939F8D52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F262A4-8A4E-40E0-9AE6-402B3F67491C}"/>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3135371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B277-5498-498A-9330-F4EE2A89D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12CE4B-FB70-4E0E-B6DE-0091FECA4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F6C532-E573-4889-9A50-5D7EAB01530F}"/>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5" name="Footer Placeholder 4">
            <a:extLst>
              <a:ext uri="{FF2B5EF4-FFF2-40B4-BE49-F238E27FC236}">
                <a16:creationId xmlns:a16="http://schemas.microsoft.com/office/drawing/2014/main" id="{19C662B6-B0FB-44A6-A2B6-492EA8FDB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2BC3C-B156-4F94-82AB-68481415E9A6}"/>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172503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2B95-EFEC-4F3F-824D-C4FAA22568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FDEBA8-B93C-4401-A72F-3D7CB520143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30FEB5-2666-495F-A749-E3C51029A6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A3FB84-5F8D-4163-AB1A-2B130FAD70AD}"/>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6" name="Footer Placeholder 5">
            <a:extLst>
              <a:ext uri="{FF2B5EF4-FFF2-40B4-BE49-F238E27FC236}">
                <a16:creationId xmlns:a16="http://schemas.microsoft.com/office/drawing/2014/main" id="{4FA7A7CD-AD25-4432-B009-A8DA5A236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4BB8CF-8361-4363-BC53-AE1FBA7E9C52}"/>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4147007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02F9-15EE-4DA6-B944-8078BBA5B0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C53E29-6311-453F-8295-2301AB1B04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58B347-5E6E-479E-B726-4685EC70E26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BA5E3F-2716-4451-9ABC-E1D3FC0838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B70700-F6E1-43C9-B833-29828367B3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C1B48C-86AD-4854-8540-FE4E1B41BE52}"/>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8" name="Footer Placeholder 7">
            <a:extLst>
              <a:ext uri="{FF2B5EF4-FFF2-40B4-BE49-F238E27FC236}">
                <a16:creationId xmlns:a16="http://schemas.microsoft.com/office/drawing/2014/main" id="{ADA7B67D-6B69-4209-9E68-BD9EEE03E4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68654D-B8BD-4916-AEB9-5DEB3E817720}"/>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220826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CD8B-7B67-49F7-8F72-B3EF18309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412A3F-FA63-4BA9-8227-B4A3D665E5F3}"/>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4" name="Footer Placeholder 3">
            <a:extLst>
              <a:ext uri="{FF2B5EF4-FFF2-40B4-BE49-F238E27FC236}">
                <a16:creationId xmlns:a16="http://schemas.microsoft.com/office/drawing/2014/main" id="{DD871441-499F-4A9E-AF09-384C991A9B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924A13-8B1B-4B91-B37D-A25EE3B39B6A}"/>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2094631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020A9A-DAE6-4318-ACD9-4B878EC61F35}"/>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3" name="Footer Placeholder 2">
            <a:extLst>
              <a:ext uri="{FF2B5EF4-FFF2-40B4-BE49-F238E27FC236}">
                <a16:creationId xmlns:a16="http://schemas.microsoft.com/office/drawing/2014/main" id="{8E293A1F-CBA2-4291-96C1-C21BF42B2E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61A102-7F32-45B7-AF9D-A06DD59FAA59}"/>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199332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E16F-693F-4767-83A9-10CEF84DF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8A1709-D0BA-4EAA-B7A5-EDD3D6E88D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543779-1EC4-4BCA-8A3A-0422BBCA5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25C271-480D-4B57-BD81-631664F1099E}"/>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6" name="Footer Placeholder 5">
            <a:extLst>
              <a:ext uri="{FF2B5EF4-FFF2-40B4-BE49-F238E27FC236}">
                <a16:creationId xmlns:a16="http://schemas.microsoft.com/office/drawing/2014/main" id="{380C6110-921F-4E29-9B66-F0B76892A0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294C0C-029E-43A9-A088-6DEF1A4C47C3}"/>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1777478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576A-8DC0-4845-BF26-EAD1C8A44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1C6D33-3B19-496A-807F-EFCC6450F0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03A945-62A1-427C-97FC-AEEC8C334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9B2DA4-4011-40EB-ABDF-F13D8144B378}"/>
              </a:ext>
            </a:extLst>
          </p:cNvPr>
          <p:cNvSpPr>
            <a:spLocks noGrp="1"/>
          </p:cNvSpPr>
          <p:nvPr>
            <p:ph type="dt" sz="half" idx="10"/>
          </p:nvPr>
        </p:nvSpPr>
        <p:spPr/>
        <p:txBody>
          <a:bodyPr/>
          <a:lstStyle/>
          <a:p>
            <a:fld id="{6EF2FECD-BCC4-4E47-A286-0CB1D15105E4}" type="datetimeFigureOut">
              <a:rPr lang="en-US" smtClean="0"/>
              <a:t>11/27/2017</a:t>
            </a:fld>
            <a:endParaRPr lang="en-US"/>
          </a:p>
        </p:txBody>
      </p:sp>
      <p:sp>
        <p:nvSpPr>
          <p:cNvPr id="6" name="Footer Placeholder 5">
            <a:extLst>
              <a:ext uri="{FF2B5EF4-FFF2-40B4-BE49-F238E27FC236}">
                <a16:creationId xmlns:a16="http://schemas.microsoft.com/office/drawing/2014/main" id="{D1B7FAE3-9D8D-4EB6-A73A-8884547978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A2C66-F26C-4439-B142-45A629A2F570}"/>
              </a:ext>
            </a:extLst>
          </p:cNvPr>
          <p:cNvSpPr>
            <a:spLocks noGrp="1"/>
          </p:cNvSpPr>
          <p:nvPr>
            <p:ph type="sldNum" sz="quarter" idx="12"/>
          </p:nvPr>
        </p:nvSpPr>
        <p:spPr/>
        <p:txBody>
          <a:bodyPr/>
          <a:lstStyle/>
          <a:p>
            <a:fld id="{9A5B97A4-0EE8-4DD5-A618-28BBB1E51A46}" type="slidenum">
              <a:rPr lang="en-US" smtClean="0"/>
              <a:t>‹#›</a:t>
            </a:fld>
            <a:endParaRPr lang="en-US"/>
          </a:p>
        </p:txBody>
      </p:sp>
    </p:spTree>
    <p:extLst>
      <p:ext uri="{BB962C8B-B14F-4D97-AF65-F5344CB8AC3E}">
        <p14:creationId xmlns:p14="http://schemas.microsoft.com/office/powerpoint/2010/main" val="3686864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90AFC5"/>
            </a:gs>
            <a:gs pos="0">
              <a:schemeClr val="accent1">
                <a:lumMod val="45000"/>
                <a:lumOff val="55000"/>
              </a:schemeClr>
            </a:gs>
            <a:gs pos="48000">
              <a:srgbClr val="336B87"/>
            </a:gs>
            <a:gs pos="100000">
              <a:srgbClr val="763626"/>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685C06-6B4F-4CF3-B224-F4E718664B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E37BB9-F1B7-433D-BE74-8C05F368E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0465A-4887-4F28-B092-120692364B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F2FECD-BCC4-4E47-A286-0CB1D15105E4}" type="datetimeFigureOut">
              <a:rPr lang="en-US" smtClean="0"/>
              <a:t>11/27/2017</a:t>
            </a:fld>
            <a:endParaRPr lang="en-US"/>
          </a:p>
        </p:txBody>
      </p:sp>
      <p:sp>
        <p:nvSpPr>
          <p:cNvPr id="5" name="Footer Placeholder 4">
            <a:extLst>
              <a:ext uri="{FF2B5EF4-FFF2-40B4-BE49-F238E27FC236}">
                <a16:creationId xmlns:a16="http://schemas.microsoft.com/office/drawing/2014/main" id="{5B227E4D-1425-481F-969B-28E4CE25A6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0E0376-BAB4-4947-B760-3641FC41FC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B97A4-0EE8-4DD5-A618-28BBB1E51A46}" type="slidenum">
              <a:rPr lang="en-US" smtClean="0"/>
              <a:t>‹#›</a:t>
            </a:fld>
            <a:endParaRPr lang="en-US"/>
          </a:p>
        </p:txBody>
      </p:sp>
    </p:spTree>
    <p:extLst>
      <p:ext uri="{BB962C8B-B14F-4D97-AF65-F5344CB8AC3E}">
        <p14:creationId xmlns:p14="http://schemas.microsoft.com/office/powerpoint/2010/main" val="476886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5.gif"/><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4HCE1P-m1l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pplearts.com/sites/default/files/images/OnTheFarm2.jpg">
            <a:extLst>
              <a:ext uri="{FF2B5EF4-FFF2-40B4-BE49-F238E27FC236}">
                <a16:creationId xmlns:a16="http://schemas.microsoft.com/office/drawing/2014/main" id="{F3D31CBB-4ECF-4099-B370-9C4FF08E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28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A01B91-03E3-4BB3-8EE8-8A1AF0B2447B}"/>
              </a:ext>
            </a:extLst>
          </p:cNvPr>
          <p:cNvSpPr>
            <a:spLocks noGrp="1"/>
          </p:cNvSpPr>
          <p:nvPr>
            <p:ph type="ctrTitle"/>
          </p:nvPr>
        </p:nvSpPr>
        <p:spPr>
          <a:xfrm>
            <a:off x="-15877" y="0"/>
            <a:ext cx="9128124" cy="2516353"/>
          </a:xfrm>
        </p:spPr>
        <p:txBody>
          <a:bodyPr>
            <a:normAutofit fontScale="90000"/>
          </a:bodyPr>
          <a:lstStyle/>
          <a:p>
            <a:r>
              <a:rPr lang="en-US" dirty="0">
                <a:solidFill>
                  <a:srgbClr val="2A3132"/>
                </a:solidFill>
                <a:latin typeface="Rockwell" panose="02060603020205020403" pitchFamily="18" charset="0"/>
                <a:cs typeface="Helvetica" panose="020B0604020202020204" pitchFamily="34" charset="0"/>
              </a:rPr>
              <a:t>Machine Learning </a:t>
            </a:r>
            <a:br>
              <a:rPr lang="en-US" dirty="0">
                <a:solidFill>
                  <a:srgbClr val="2A3132"/>
                </a:solidFill>
                <a:latin typeface="Rockwell" panose="02060603020205020403" pitchFamily="18" charset="0"/>
                <a:cs typeface="Helvetica" panose="020B0604020202020204" pitchFamily="34" charset="0"/>
              </a:rPr>
            </a:br>
            <a:r>
              <a:rPr lang="en-US" dirty="0">
                <a:solidFill>
                  <a:srgbClr val="2A3132"/>
                </a:solidFill>
                <a:latin typeface="Rockwell" panose="02060603020205020403" pitchFamily="18" charset="0"/>
                <a:cs typeface="Helvetica" panose="020B0604020202020204" pitchFamily="34" charset="0"/>
              </a:rPr>
              <a:t>in </a:t>
            </a:r>
            <a:br>
              <a:rPr lang="en-US" dirty="0">
                <a:solidFill>
                  <a:srgbClr val="2A3132"/>
                </a:solidFill>
                <a:latin typeface="Rockwell" panose="02060603020205020403" pitchFamily="18" charset="0"/>
                <a:cs typeface="Helvetica" panose="020B0604020202020204" pitchFamily="34" charset="0"/>
              </a:rPr>
            </a:br>
            <a:r>
              <a:rPr lang="en-US" dirty="0">
                <a:solidFill>
                  <a:srgbClr val="2A3132"/>
                </a:solidFill>
                <a:latin typeface="Rockwell" panose="02060603020205020403" pitchFamily="18" charset="0"/>
                <a:cs typeface="Helvetica" panose="020B0604020202020204" pitchFamily="34" charset="0"/>
              </a:rPr>
              <a:t>Agriculture</a:t>
            </a:r>
          </a:p>
        </p:txBody>
      </p:sp>
      <p:sp>
        <p:nvSpPr>
          <p:cNvPr id="3" name="Subtitle 2">
            <a:extLst>
              <a:ext uri="{FF2B5EF4-FFF2-40B4-BE49-F238E27FC236}">
                <a16:creationId xmlns:a16="http://schemas.microsoft.com/office/drawing/2014/main" id="{A17DFD5D-1409-47C3-A5B5-9D0D9F3148CE}"/>
              </a:ext>
            </a:extLst>
          </p:cNvPr>
          <p:cNvSpPr>
            <a:spLocks noGrp="1"/>
          </p:cNvSpPr>
          <p:nvPr>
            <p:ph type="subTitle" idx="1"/>
          </p:nvPr>
        </p:nvSpPr>
        <p:spPr>
          <a:xfrm>
            <a:off x="-31753" y="2744335"/>
            <a:ext cx="9144000" cy="1655762"/>
          </a:xfrm>
        </p:spPr>
        <p:txBody>
          <a:bodyPr/>
          <a:lstStyle/>
          <a:p>
            <a:r>
              <a:rPr lang="en-US" dirty="0"/>
              <a:t>By Zane Page</a:t>
            </a:r>
          </a:p>
        </p:txBody>
      </p:sp>
      <p:sp>
        <p:nvSpPr>
          <p:cNvPr id="5" name="TextBox 4">
            <a:extLst>
              <a:ext uri="{FF2B5EF4-FFF2-40B4-BE49-F238E27FC236}">
                <a16:creationId xmlns:a16="http://schemas.microsoft.com/office/drawing/2014/main" id="{2CF6E028-7017-4100-AC47-AD85D5029665}"/>
              </a:ext>
            </a:extLst>
          </p:cNvPr>
          <p:cNvSpPr txBox="1"/>
          <p:nvPr/>
        </p:nvSpPr>
        <p:spPr>
          <a:xfrm rot="10800000" flipV="1">
            <a:off x="9159876" y="473346"/>
            <a:ext cx="2169042" cy="1569660"/>
          </a:xfrm>
          <a:prstGeom prst="rect">
            <a:avLst/>
          </a:prstGeom>
          <a:noFill/>
        </p:spPr>
        <p:txBody>
          <a:bodyPr wrap="square" rtlCol="0">
            <a:spAutoFit/>
          </a:bodyPr>
          <a:lstStyle/>
          <a:p>
            <a:r>
              <a:rPr lang="en-US" sz="2400" dirty="0">
                <a:latin typeface="Rockwell" panose="02060603020205020403" pitchFamily="18" charset="0"/>
              </a:rPr>
              <a:t>A look </a:t>
            </a:r>
          </a:p>
          <a:p>
            <a:r>
              <a:rPr lang="en-US" sz="2400" dirty="0">
                <a:latin typeface="Rockwell" panose="02060603020205020403" pitchFamily="18" charset="0"/>
              </a:rPr>
              <a:t>into </a:t>
            </a:r>
          </a:p>
          <a:p>
            <a:r>
              <a:rPr lang="en-US" sz="2400" dirty="0">
                <a:latin typeface="Rockwell" panose="02060603020205020403" pitchFamily="18" charset="0"/>
              </a:rPr>
              <a:t>the future </a:t>
            </a:r>
          </a:p>
          <a:p>
            <a:r>
              <a:rPr lang="en-US" sz="2400" dirty="0">
                <a:latin typeface="Rockwell" panose="02060603020205020403" pitchFamily="18" charset="0"/>
              </a:rPr>
              <a:t>of Agriculture </a:t>
            </a:r>
          </a:p>
        </p:txBody>
      </p:sp>
    </p:spTree>
    <p:extLst>
      <p:ext uri="{BB962C8B-B14F-4D97-AF65-F5344CB8AC3E}">
        <p14:creationId xmlns:p14="http://schemas.microsoft.com/office/powerpoint/2010/main" val="256401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C687DF-5B49-45E7-B4D0-BA163E250785}"/>
              </a:ext>
            </a:extLst>
          </p:cNvPr>
          <p:cNvPicPr>
            <a:picLocks noChangeAspect="1"/>
          </p:cNvPicPr>
          <p:nvPr/>
        </p:nvPicPr>
        <p:blipFill>
          <a:blip r:embed="rId2"/>
          <a:stretch>
            <a:fillRect/>
          </a:stretch>
        </p:blipFill>
        <p:spPr>
          <a:xfrm>
            <a:off x="639271" y="908331"/>
            <a:ext cx="3048000" cy="2286000"/>
          </a:xfrm>
          <a:prstGeom prst="rect">
            <a:avLst/>
          </a:prstGeom>
        </p:spPr>
      </p:pic>
      <p:sp>
        <p:nvSpPr>
          <p:cNvPr id="5" name="TextBox 4">
            <a:extLst>
              <a:ext uri="{FF2B5EF4-FFF2-40B4-BE49-F238E27FC236}">
                <a16:creationId xmlns:a16="http://schemas.microsoft.com/office/drawing/2014/main" id="{EEE1258A-DB87-4BBD-A27D-CD075BEB363D}"/>
              </a:ext>
            </a:extLst>
          </p:cNvPr>
          <p:cNvSpPr txBox="1"/>
          <p:nvPr/>
        </p:nvSpPr>
        <p:spPr>
          <a:xfrm>
            <a:off x="565093" y="240096"/>
            <a:ext cx="3520036" cy="523220"/>
          </a:xfrm>
          <a:prstGeom prst="rect">
            <a:avLst/>
          </a:prstGeom>
          <a:noFill/>
        </p:spPr>
        <p:txBody>
          <a:bodyPr wrap="square" rtlCol="0">
            <a:spAutoFit/>
          </a:bodyPr>
          <a:lstStyle/>
          <a:p>
            <a:r>
              <a:rPr lang="en-US" sz="2800" dirty="0">
                <a:latin typeface="Rockwell" panose="02060603020205020403" pitchFamily="18" charset="0"/>
              </a:rPr>
              <a:t>Interview</a:t>
            </a:r>
            <a:endParaRPr lang="en-US" dirty="0">
              <a:latin typeface="Rockwell" panose="02060603020205020403" pitchFamily="18" charset="0"/>
            </a:endParaRPr>
          </a:p>
        </p:txBody>
      </p:sp>
      <p:sp>
        <p:nvSpPr>
          <p:cNvPr id="6" name="TextBox 5">
            <a:extLst>
              <a:ext uri="{FF2B5EF4-FFF2-40B4-BE49-F238E27FC236}">
                <a16:creationId xmlns:a16="http://schemas.microsoft.com/office/drawing/2014/main" id="{8CB10E64-3756-4317-8B9D-3411F8D68BE1}"/>
              </a:ext>
            </a:extLst>
          </p:cNvPr>
          <p:cNvSpPr txBox="1"/>
          <p:nvPr/>
        </p:nvSpPr>
        <p:spPr>
          <a:xfrm>
            <a:off x="744467" y="3358195"/>
            <a:ext cx="3263779" cy="369332"/>
          </a:xfrm>
          <a:prstGeom prst="rect">
            <a:avLst/>
          </a:prstGeom>
          <a:noFill/>
        </p:spPr>
        <p:txBody>
          <a:bodyPr wrap="none" rtlCol="0">
            <a:spAutoFit/>
          </a:bodyPr>
          <a:lstStyle/>
          <a:p>
            <a:r>
              <a:rPr lang="en-US" dirty="0">
                <a:latin typeface="Rockwell" panose="02060603020205020403" pitchFamily="18" charset="0"/>
              </a:rPr>
              <a:t>Dr. Glen Rains – Ag Engineer</a:t>
            </a:r>
          </a:p>
        </p:txBody>
      </p:sp>
      <p:pic>
        <p:nvPicPr>
          <p:cNvPr id="7" name="Picture 6">
            <a:extLst>
              <a:ext uri="{FF2B5EF4-FFF2-40B4-BE49-F238E27FC236}">
                <a16:creationId xmlns:a16="http://schemas.microsoft.com/office/drawing/2014/main" id="{E7C33E8B-515E-4ABB-9475-8A7DE5728DDE}"/>
              </a:ext>
            </a:extLst>
          </p:cNvPr>
          <p:cNvPicPr>
            <a:picLocks noChangeAspect="1"/>
          </p:cNvPicPr>
          <p:nvPr/>
        </p:nvPicPr>
        <p:blipFill>
          <a:blip r:embed="rId3"/>
          <a:stretch>
            <a:fillRect/>
          </a:stretch>
        </p:blipFill>
        <p:spPr>
          <a:xfrm>
            <a:off x="4605970" y="908331"/>
            <a:ext cx="2381250" cy="3409950"/>
          </a:xfrm>
          <a:prstGeom prst="rect">
            <a:avLst/>
          </a:prstGeom>
        </p:spPr>
      </p:pic>
      <p:sp>
        <p:nvSpPr>
          <p:cNvPr id="8" name="TextBox 7">
            <a:extLst>
              <a:ext uri="{FF2B5EF4-FFF2-40B4-BE49-F238E27FC236}">
                <a16:creationId xmlns:a16="http://schemas.microsoft.com/office/drawing/2014/main" id="{B4454EFD-41B7-47EE-8087-C10A09706F4C}"/>
              </a:ext>
            </a:extLst>
          </p:cNvPr>
          <p:cNvSpPr txBox="1"/>
          <p:nvPr/>
        </p:nvSpPr>
        <p:spPr>
          <a:xfrm>
            <a:off x="4181858" y="4442527"/>
            <a:ext cx="3607270" cy="369332"/>
          </a:xfrm>
          <a:prstGeom prst="rect">
            <a:avLst/>
          </a:prstGeom>
          <a:noFill/>
        </p:spPr>
        <p:txBody>
          <a:bodyPr wrap="none" rtlCol="0">
            <a:spAutoFit/>
          </a:bodyPr>
          <a:lstStyle/>
          <a:p>
            <a:r>
              <a:rPr lang="en-US" dirty="0">
                <a:latin typeface="Rockwell" panose="02060603020205020403" pitchFamily="18" charset="0"/>
              </a:rPr>
              <a:t>Rory Orson- Founder of Farmbot</a:t>
            </a:r>
          </a:p>
        </p:txBody>
      </p:sp>
      <p:pic>
        <p:nvPicPr>
          <p:cNvPr id="9" name="Picture 8">
            <a:extLst>
              <a:ext uri="{FF2B5EF4-FFF2-40B4-BE49-F238E27FC236}">
                <a16:creationId xmlns:a16="http://schemas.microsoft.com/office/drawing/2014/main" id="{72DE84CB-DC7E-49D2-8625-293AD059CFC1}"/>
              </a:ext>
            </a:extLst>
          </p:cNvPr>
          <p:cNvPicPr>
            <a:picLocks noChangeAspect="1"/>
          </p:cNvPicPr>
          <p:nvPr/>
        </p:nvPicPr>
        <p:blipFill>
          <a:blip r:embed="rId4"/>
          <a:stretch>
            <a:fillRect/>
          </a:stretch>
        </p:blipFill>
        <p:spPr>
          <a:xfrm>
            <a:off x="9029729" y="908332"/>
            <a:ext cx="2250567" cy="3409950"/>
          </a:xfrm>
          <a:prstGeom prst="rect">
            <a:avLst/>
          </a:prstGeom>
        </p:spPr>
      </p:pic>
      <p:sp>
        <p:nvSpPr>
          <p:cNvPr id="10" name="TextBox 9">
            <a:extLst>
              <a:ext uri="{FF2B5EF4-FFF2-40B4-BE49-F238E27FC236}">
                <a16:creationId xmlns:a16="http://schemas.microsoft.com/office/drawing/2014/main" id="{B4557D72-5164-44AE-AEBA-49188A5F896D}"/>
              </a:ext>
            </a:extLst>
          </p:cNvPr>
          <p:cNvSpPr txBox="1"/>
          <p:nvPr/>
        </p:nvSpPr>
        <p:spPr>
          <a:xfrm>
            <a:off x="8091052" y="4442527"/>
            <a:ext cx="3947299" cy="369332"/>
          </a:xfrm>
          <a:prstGeom prst="rect">
            <a:avLst/>
          </a:prstGeom>
          <a:noFill/>
        </p:spPr>
        <p:txBody>
          <a:bodyPr wrap="none" rtlCol="0">
            <a:spAutoFit/>
          </a:bodyPr>
          <a:lstStyle/>
          <a:p>
            <a:r>
              <a:rPr lang="en-US" dirty="0">
                <a:latin typeface="Rockwell" panose="02060603020205020403" pitchFamily="18" charset="0"/>
              </a:rPr>
              <a:t>Chuck Gill – Journalist at Penn State</a:t>
            </a:r>
          </a:p>
        </p:txBody>
      </p:sp>
      <p:sp>
        <p:nvSpPr>
          <p:cNvPr id="11" name="TextBox 10">
            <a:extLst>
              <a:ext uri="{FF2B5EF4-FFF2-40B4-BE49-F238E27FC236}">
                <a16:creationId xmlns:a16="http://schemas.microsoft.com/office/drawing/2014/main" id="{D3F11A19-E2EC-4CBF-A021-201928EB93FB}"/>
              </a:ext>
            </a:extLst>
          </p:cNvPr>
          <p:cNvSpPr txBox="1"/>
          <p:nvPr/>
        </p:nvSpPr>
        <p:spPr>
          <a:xfrm>
            <a:off x="2888558" y="5231767"/>
            <a:ext cx="3355149" cy="369332"/>
          </a:xfrm>
          <a:prstGeom prst="rect">
            <a:avLst/>
          </a:prstGeom>
          <a:noFill/>
        </p:spPr>
        <p:txBody>
          <a:bodyPr wrap="none" rtlCol="0">
            <a:spAutoFit/>
          </a:bodyPr>
          <a:lstStyle/>
          <a:p>
            <a:r>
              <a:rPr lang="en-US" dirty="0" err="1">
                <a:latin typeface="Rockwell" panose="02060603020205020403" pitchFamily="18" charset="0"/>
              </a:rPr>
              <a:t>Sudhagar</a:t>
            </a:r>
            <a:r>
              <a:rPr lang="en-US" dirty="0">
                <a:latin typeface="Rockwell" panose="02060603020205020403" pitchFamily="18" charset="0"/>
              </a:rPr>
              <a:t> Mani – Ag Engineer</a:t>
            </a:r>
          </a:p>
        </p:txBody>
      </p:sp>
      <p:pic>
        <p:nvPicPr>
          <p:cNvPr id="12" name="Picture 11">
            <a:extLst>
              <a:ext uri="{FF2B5EF4-FFF2-40B4-BE49-F238E27FC236}">
                <a16:creationId xmlns:a16="http://schemas.microsoft.com/office/drawing/2014/main" id="{6FEF1B7E-6CFF-4F23-B99C-C5FF10E406DA}"/>
              </a:ext>
            </a:extLst>
          </p:cNvPr>
          <p:cNvPicPr>
            <a:picLocks noChangeAspect="1"/>
          </p:cNvPicPr>
          <p:nvPr/>
        </p:nvPicPr>
        <p:blipFill>
          <a:blip r:embed="rId5"/>
          <a:stretch>
            <a:fillRect/>
          </a:stretch>
        </p:blipFill>
        <p:spPr>
          <a:xfrm>
            <a:off x="565093" y="3727527"/>
            <a:ext cx="2286000" cy="2686050"/>
          </a:xfrm>
          <a:prstGeom prst="rect">
            <a:avLst/>
          </a:prstGeom>
        </p:spPr>
      </p:pic>
      <p:sp>
        <p:nvSpPr>
          <p:cNvPr id="13" name="TextBox 12">
            <a:extLst>
              <a:ext uri="{FF2B5EF4-FFF2-40B4-BE49-F238E27FC236}">
                <a16:creationId xmlns:a16="http://schemas.microsoft.com/office/drawing/2014/main" id="{30D99A81-AA73-4D7C-A6AB-EA3DEBC542A7}"/>
              </a:ext>
            </a:extLst>
          </p:cNvPr>
          <p:cNvSpPr txBox="1"/>
          <p:nvPr/>
        </p:nvSpPr>
        <p:spPr>
          <a:xfrm>
            <a:off x="8367164" y="5949668"/>
            <a:ext cx="1582484" cy="369332"/>
          </a:xfrm>
          <a:prstGeom prst="rect">
            <a:avLst/>
          </a:prstGeom>
          <a:noFill/>
        </p:spPr>
        <p:txBody>
          <a:bodyPr wrap="none" rtlCol="0">
            <a:spAutoFit/>
          </a:bodyPr>
          <a:lstStyle/>
          <a:p>
            <a:r>
              <a:rPr lang="en-US" dirty="0">
                <a:latin typeface="Rockwell" panose="02060603020205020403" pitchFamily="18" charset="0"/>
              </a:rPr>
              <a:t>And others…</a:t>
            </a:r>
          </a:p>
        </p:txBody>
      </p:sp>
    </p:spTree>
    <p:extLst>
      <p:ext uri="{BB962C8B-B14F-4D97-AF65-F5344CB8AC3E}">
        <p14:creationId xmlns:p14="http://schemas.microsoft.com/office/powerpoint/2010/main" val="2837552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CBBC-E772-443D-84B3-E9F05EDB9797}"/>
              </a:ext>
            </a:extLst>
          </p:cNvPr>
          <p:cNvSpPr>
            <a:spLocks noGrp="1"/>
          </p:cNvSpPr>
          <p:nvPr>
            <p:ph type="title"/>
          </p:nvPr>
        </p:nvSpPr>
        <p:spPr>
          <a:xfrm>
            <a:off x="838200" y="365126"/>
            <a:ext cx="10515600" cy="994336"/>
          </a:xfrm>
        </p:spPr>
        <p:txBody>
          <a:bodyPr/>
          <a:lstStyle/>
          <a:p>
            <a:r>
              <a:rPr lang="en-US" dirty="0"/>
              <a:t>Sources</a:t>
            </a:r>
          </a:p>
        </p:txBody>
      </p:sp>
      <p:sp>
        <p:nvSpPr>
          <p:cNvPr id="3" name="Content Placeholder 2">
            <a:extLst>
              <a:ext uri="{FF2B5EF4-FFF2-40B4-BE49-F238E27FC236}">
                <a16:creationId xmlns:a16="http://schemas.microsoft.com/office/drawing/2014/main" id="{2A576133-DBD6-43AE-8C79-390E695FFA46}"/>
              </a:ext>
            </a:extLst>
          </p:cNvPr>
          <p:cNvSpPr>
            <a:spLocks noGrp="1"/>
          </p:cNvSpPr>
          <p:nvPr>
            <p:ph idx="1"/>
          </p:nvPr>
        </p:nvSpPr>
        <p:spPr>
          <a:xfrm>
            <a:off x="660175" y="1744705"/>
            <a:ext cx="10515600" cy="4351338"/>
          </a:xfrm>
        </p:spPr>
        <p:txBody>
          <a:bodyPr>
            <a:normAutofit fontScale="55000" lnSpcReduction="20000"/>
          </a:bodyPr>
          <a:lstStyle/>
          <a:p>
            <a:pPr marL="0" indent="0">
              <a:buNone/>
            </a:pPr>
            <a:r>
              <a:rPr lang="en-US" dirty="0"/>
              <a:t>Sorvino, Chloe. “The 25 Most Innovative Ag-Tech Startups.” Forbes, Forbes Magazine, 5 July 2017, www.forbes.com/sites/maggiemcgrath/2017/06/28/the-25-most-innovative-ag-tech-startups/#4531d85a4883.https://agfunder.com/</a:t>
            </a:r>
          </a:p>
          <a:p>
            <a:pPr marL="0" indent="0">
              <a:buNone/>
            </a:pPr>
            <a:r>
              <a:rPr lang="en-US" dirty="0" err="1"/>
              <a:t>Hosch</a:t>
            </a:r>
            <a:r>
              <a:rPr lang="en-US" dirty="0"/>
              <a:t>, William L. “Machine Learning.” </a:t>
            </a:r>
            <a:r>
              <a:rPr lang="en-US" dirty="0" err="1"/>
              <a:t>Encyclopædia</a:t>
            </a:r>
            <a:r>
              <a:rPr lang="en-US" dirty="0"/>
              <a:t> Britannica, </a:t>
            </a:r>
            <a:r>
              <a:rPr lang="en-US" dirty="0" err="1"/>
              <a:t>Encyclopædia</a:t>
            </a:r>
            <a:r>
              <a:rPr lang="en-US" dirty="0"/>
              <a:t> Britannica, Inc., 11 Aug. 2009, www.britannica.com/technology/machine-learning.</a:t>
            </a:r>
          </a:p>
          <a:p>
            <a:pPr marL="0" indent="0">
              <a:buNone/>
            </a:pPr>
            <a:r>
              <a:rPr lang="en-US" dirty="0"/>
              <a:t>Gill, Chuck. “Artificial Intelligence Could Help Farmers Diagnose Crop Diseases.” Penn State University, news.psu.edu/story/429727/2016/10/04/research/artificial-intelligence-could-help-farmers-diagnose-crop-diseases.</a:t>
            </a:r>
          </a:p>
          <a:p>
            <a:pPr marL="0" indent="0">
              <a:buNone/>
            </a:pPr>
            <a:r>
              <a:rPr lang="en-US" dirty="0"/>
              <a:t>http://delivery.acm.org.proxy-remote.galib.uga.edu/10.1145/2430000/2425849/p55-corbett-davies.pdf?ip=128.192.114.19&amp;id=2425849&amp;acc=ACTIVE%20SERVICE&amp;key=AA86BE8B6928DDC7%2EB68F0B462DD42179%2E4D4702B0C3E38B35%2E4D4702B0C3E38B35&amp;CFID=995377388&amp;CFTOKEN=79667202&amp;__acm__=1508100789_aaf786a7693f40acad04b373aad7711b</a:t>
            </a:r>
          </a:p>
          <a:p>
            <a:pPr marL="0" indent="0">
              <a:buNone/>
            </a:pPr>
            <a:r>
              <a:rPr lang="en-US" dirty="0"/>
              <a:t>http://delivery.acm.org.proxy-remote.galib.uga.edu/10.1145/3040000/3036297/p1-Joshi.pdf?ip=128.192.114.19&amp;id=3036297&amp;acc=ACTIVE%20SERVICE&amp;key=AA86BE8B6928DDC7%2EB68F0B462DD42179%2E4D4702B0C3E38B35%2E4D4702B0C3E38B35&amp;CFID=995377388&amp;CFTOKEN=79667202&amp;__acm__=1508098988_a9f80818b021c0ba5ca71f21b7cd3c86</a:t>
            </a:r>
          </a:p>
          <a:p>
            <a:pPr marL="0" indent="0">
              <a:buNone/>
            </a:pPr>
            <a:r>
              <a:rPr lang="en-US" dirty="0"/>
              <a:t>Sato, </a:t>
            </a:r>
            <a:r>
              <a:rPr lang="en-US" dirty="0" err="1"/>
              <a:t>Kaz</a:t>
            </a:r>
            <a:r>
              <a:rPr lang="en-US" dirty="0"/>
              <a:t>. “How a Japanese Cucumber Farmer Is Using Deep Learning and TensorFlow | Google Cloud Big Data and Machine Learning Blog  |  Google Cloud Platform.” Google, Google, cloud.google.com/blog/big-data/2016/08/how-a-japanese-cucumber-farmer-is-using-deep-learning-and-tensorflow.</a:t>
            </a:r>
          </a:p>
          <a:p>
            <a:pPr marL="0" indent="0">
              <a:buNone/>
            </a:pPr>
            <a:r>
              <a:rPr lang="en-US" dirty="0"/>
              <a:t>“TensorFlow.” TensorFlow, www.tensorflow.org/.Tantawi, </a:t>
            </a:r>
            <a:r>
              <a:rPr lang="en-US" dirty="0" err="1"/>
              <a:t>Randa</a:t>
            </a:r>
            <a:r>
              <a:rPr lang="en-US" dirty="0"/>
              <a:t>, PhD. “Machine Learning.” Salem Press </a:t>
            </a:r>
          </a:p>
          <a:p>
            <a:pPr marL="0" indent="0">
              <a:buNone/>
            </a:pPr>
            <a:r>
              <a:rPr lang="en-US" dirty="0"/>
              <a:t>Encyclopedia, January. EBSCOhost, proxyremote.galib.uga.edu/</a:t>
            </a:r>
            <a:r>
              <a:rPr lang="en-US" dirty="0" err="1"/>
              <a:t>login?url</a:t>
            </a:r>
            <a:r>
              <a:rPr lang="en-US" dirty="0"/>
              <a:t>=http://search.ebscohost.com/login.aspx?direct=true&amp;db=ers&amp;AN=90558380&amp;site=eds-live</a:t>
            </a:r>
          </a:p>
          <a:p>
            <a:pPr marL="0" indent="0">
              <a:buNone/>
            </a:pPr>
            <a:endParaRPr lang="en-US" dirty="0"/>
          </a:p>
        </p:txBody>
      </p:sp>
    </p:spTree>
    <p:extLst>
      <p:ext uri="{BB962C8B-B14F-4D97-AF65-F5344CB8AC3E}">
        <p14:creationId xmlns:p14="http://schemas.microsoft.com/office/powerpoint/2010/main" val="370345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pplearts.com/sites/default/files/images/OnTheFarm2.jpg">
            <a:extLst>
              <a:ext uri="{FF2B5EF4-FFF2-40B4-BE49-F238E27FC236}">
                <a16:creationId xmlns:a16="http://schemas.microsoft.com/office/drawing/2014/main" id="{F3D31CBB-4ECF-4099-B370-9C4FF08E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28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A01B91-03E3-4BB3-8EE8-8A1AF0B2447B}"/>
              </a:ext>
            </a:extLst>
          </p:cNvPr>
          <p:cNvSpPr>
            <a:spLocks noGrp="1"/>
          </p:cNvSpPr>
          <p:nvPr>
            <p:ph type="ctrTitle"/>
          </p:nvPr>
        </p:nvSpPr>
        <p:spPr>
          <a:xfrm>
            <a:off x="-15877" y="0"/>
            <a:ext cx="9128124" cy="2516353"/>
          </a:xfrm>
        </p:spPr>
        <p:txBody>
          <a:bodyPr>
            <a:normAutofit fontScale="90000"/>
          </a:bodyPr>
          <a:lstStyle/>
          <a:p>
            <a:r>
              <a:rPr lang="en-US" dirty="0">
                <a:solidFill>
                  <a:srgbClr val="2A3132"/>
                </a:solidFill>
                <a:latin typeface="Rockwell" panose="02060603020205020403" pitchFamily="18" charset="0"/>
                <a:cs typeface="Helvetica" panose="020B0604020202020204" pitchFamily="34" charset="0"/>
              </a:rPr>
              <a:t>Machine Learning </a:t>
            </a:r>
            <a:br>
              <a:rPr lang="en-US" dirty="0">
                <a:solidFill>
                  <a:srgbClr val="2A3132"/>
                </a:solidFill>
                <a:latin typeface="Rockwell" panose="02060603020205020403" pitchFamily="18" charset="0"/>
                <a:cs typeface="Helvetica" panose="020B0604020202020204" pitchFamily="34" charset="0"/>
              </a:rPr>
            </a:br>
            <a:r>
              <a:rPr lang="en-US" dirty="0">
                <a:solidFill>
                  <a:srgbClr val="2A3132"/>
                </a:solidFill>
                <a:latin typeface="Rockwell" panose="02060603020205020403" pitchFamily="18" charset="0"/>
                <a:cs typeface="Helvetica" panose="020B0604020202020204" pitchFamily="34" charset="0"/>
              </a:rPr>
              <a:t>in </a:t>
            </a:r>
            <a:br>
              <a:rPr lang="en-US" dirty="0">
                <a:solidFill>
                  <a:srgbClr val="2A3132"/>
                </a:solidFill>
                <a:latin typeface="Rockwell" panose="02060603020205020403" pitchFamily="18" charset="0"/>
                <a:cs typeface="Helvetica" panose="020B0604020202020204" pitchFamily="34" charset="0"/>
              </a:rPr>
            </a:br>
            <a:r>
              <a:rPr lang="en-US" dirty="0">
                <a:solidFill>
                  <a:srgbClr val="2A3132"/>
                </a:solidFill>
                <a:latin typeface="Rockwell" panose="02060603020205020403" pitchFamily="18" charset="0"/>
                <a:cs typeface="Helvetica" panose="020B0604020202020204" pitchFamily="34" charset="0"/>
              </a:rPr>
              <a:t>Agriculture</a:t>
            </a:r>
          </a:p>
        </p:txBody>
      </p:sp>
      <p:sp>
        <p:nvSpPr>
          <p:cNvPr id="5" name="TextBox 4">
            <a:extLst>
              <a:ext uri="{FF2B5EF4-FFF2-40B4-BE49-F238E27FC236}">
                <a16:creationId xmlns:a16="http://schemas.microsoft.com/office/drawing/2014/main" id="{2CF6E028-7017-4100-AC47-AD85D5029665}"/>
              </a:ext>
            </a:extLst>
          </p:cNvPr>
          <p:cNvSpPr txBox="1"/>
          <p:nvPr/>
        </p:nvSpPr>
        <p:spPr>
          <a:xfrm rot="10800000" flipV="1">
            <a:off x="9112247" y="602448"/>
            <a:ext cx="3032124" cy="2308324"/>
          </a:xfrm>
          <a:prstGeom prst="rect">
            <a:avLst/>
          </a:prstGeom>
          <a:noFill/>
        </p:spPr>
        <p:txBody>
          <a:bodyPr wrap="square" rtlCol="0">
            <a:spAutoFit/>
          </a:bodyPr>
          <a:lstStyle/>
          <a:p>
            <a:r>
              <a:rPr lang="en-US" sz="2400" dirty="0">
                <a:latin typeface="Rockwell" panose="02060603020205020403" pitchFamily="18" charset="0"/>
              </a:rPr>
              <a:t>Topic Selection:  I picked my topic because of I was curious about ML and applications that it has in real life </a:t>
            </a:r>
          </a:p>
        </p:txBody>
      </p:sp>
    </p:spTree>
    <p:extLst>
      <p:ext uri="{BB962C8B-B14F-4D97-AF65-F5344CB8AC3E}">
        <p14:creationId xmlns:p14="http://schemas.microsoft.com/office/powerpoint/2010/main" val="2077107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A763-6AB5-49F0-BCB8-8FB1713B5DAE}"/>
              </a:ext>
            </a:extLst>
          </p:cNvPr>
          <p:cNvSpPr>
            <a:spLocks noGrp="1"/>
          </p:cNvSpPr>
          <p:nvPr>
            <p:ph type="title"/>
          </p:nvPr>
        </p:nvSpPr>
        <p:spPr>
          <a:xfrm>
            <a:off x="838200" y="297695"/>
            <a:ext cx="6477000" cy="1325563"/>
          </a:xfrm>
        </p:spPr>
        <p:txBody>
          <a:bodyPr/>
          <a:lstStyle/>
          <a:p>
            <a:r>
              <a:rPr lang="en-US" dirty="0">
                <a:solidFill>
                  <a:srgbClr val="2A3132"/>
                </a:solidFill>
                <a:latin typeface="Rockwell" panose="02060603020205020403" pitchFamily="18" charset="0"/>
              </a:rPr>
              <a:t>Machine Learning</a:t>
            </a:r>
          </a:p>
        </p:txBody>
      </p:sp>
      <p:sp>
        <p:nvSpPr>
          <p:cNvPr id="6" name="TextBox 5">
            <a:extLst>
              <a:ext uri="{FF2B5EF4-FFF2-40B4-BE49-F238E27FC236}">
                <a16:creationId xmlns:a16="http://schemas.microsoft.com/office/drawing/2014/main" id="{9F018837-E864-4C2E-A4AB-9CD1296FDB20}"/>
              </a:ext>
            </a:extLst>
          </p:cNvPr>
          <p:cNvSpPr txBox="1"/>
          <p:nvPr/>
        </p:nvSpPr>
        <p:spPr>
          <a:xfrm>
            <a:off x="838200" y="1623258"/>
            <a:ext cx="7988563" cy="1292662"/>
          </a:xfrm>
          <a:prstGeom prst="rect">
            <a:avLst/>
          </a:prstGeom>
          <a:noFill/>
        </p:spPr>
        <p:txBody>
          <a:bodyPr wrap="square" rtlCol="0">
            <a:spAutoFit/>
          </a:bodyPr>
          <a:lstStyle/>
          <a:p>
            <a:r>
              <a:rPr lang="en-US" sz="2000" dirty="0">
                <a:solidFill>
                  <a:srgbClr val="2A3132"/>
                </a:solidFill>
                <a:latin typeface="Rockwell" panose="02060603020205020403" pitchFamily="18" charset="0"/>
              </a:rPr>
              <a:t>Machine Learning is a way of getting computers to learn new behavior based on empirical data to complete tasks that cannot be programmed traditionally. </a:t>
            </a:r>
          </a:p>
          <a:p>
            <a:endParaRPr lang="en-US" dirty="0"/>
          </a:p>
        </p:txBody>
      </p:sp>
      <p:pic>
        <p:nvPicPr>
          <p:cNvPr id="2054" name="Picture 6" descr="Image result for google">
            <a:extLst>
              <a:ext uri="{FF2B5EF4-FFF2-40B4-BE49-F238E27FC236}">
                <a16:creationId xmlns:a16="http://schemas.microsoft.com/office/drawing/2014/main" id="{6223BFCC-19DC-46F7-8B84-A61B279C8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34961"/>
            <a:ext cx="2050414" cy="20504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am filters">
            <a:extLst>
              <a:ext uri="{FF2B5EF4-FFF2-40B4-BE49-F238E27FC236}">
                <a16:creationId xmlns:a16="http://schemas.microsoft.com/office/drawing/2014/main" id="{0C60D3AC-D356-4F1E-A1B2-90261CA13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871" y="4499143"/>
            <a:ext cx="2535034" cy="15653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pple camera face detection">
            <a:extLst>
              <a:ext uri="{FF2B5EF4-FFF2-40B4-BE49-F238E27FC236}">
                <a16:creationId xmlns:a16="http://schemas.microsoft.com/office/drawing/2014/main" id="{5E99E2FB-DD9E-4A51-BBFD-A24F4CD21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049" y="2490272"/>
            <a:ext cx="5674601" cy="28633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toy&#10;&#10;Description generated with high confidence">
            <a:extLst>
              <a:ext uri="{FF2B5EF4-FFF2-40B4-BE49-F238E27FC236}">
                <a16:creationId xmlns:a16="http://schemas.microsoft.com/office/drawing/2014/main" id="{56BCB24D-72EE-4871-A19D-3FAA64C85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3945" y="2490272"/>
            <a:ext cx="6706011" cy="3776543"/>
          </a:xfrm>
          <a:prstGeom prst="rect">
            <a:avLst/>
          </a:prstGeom>
        </p:spPr>
      </p:pic>
    </p:spTree>
    <p:extLst>
      <p:ext uri="{BB962C8B-B14F-4D97-AF65-F5344CB8AC3E}">
        <p14:creationId xmlns:p14="http://schemas.microsoft.com/office/powerpoint/2010/main" val="427160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19E6-A46A-4FB9-B988-D92507A6B973}"/>
              </a:ext>
            </a:extLst>
          </p:cNvPr>
          <p:cNvSpPr>
            <a:spLocks noGrp="1"/>
          </p:cNvSpPr>
          <p:nvPr>
            <p:ph type="title"/>
          </p:nvPr>
        </p:nvSpPr>
        <p:spPr/>
        <p:txBody>
          <a:bodyPr/>
          <a:lstStyle/>
          <a:p>
            <a:r>
              <a:rPr lang="en-US" dirty="0">
                <a:solidFill>
                  <a:srgbClr val="2A3132"/>
                </a:solidFill>
                <a:latin typeface="Rockwell" panose="02060603020205020403" pitchFamily="18" charset="0"/>
              </a:rPr>
              <a:t>Not only for big companies…</a:t>
            </a:r>
          </a:p>
        </p:txBody>
      </p:sp>
      <p:pic>
        <p:nvPicPr>
          <p:cNvPr id="4" name="Picture 3">
            <a:extLst>
              <a:ext uri="{FF2B5EF4-FFF2-40B4-BE49-F238E27FC236}">
                <a16:creationId xmlns:a16="http://schemas.microsoft.com/office/drawing/2014/main" id="{873B6B7B-7FAF-4539-B5AF-5A102439FE8E}"/>
              </a:ext>
            </a:extLst>
          </p:cNvPr>
          <p:cNvPicPr>
            <a:picLocks noChangeAspect="1"/>
          </p:cNvPicPr>
          <p:nvPr/>
        </p:nvPicPr>
        <p:blipFill>
          <a:blip r:embed="rId2"/>
          <a:stretch>
            <a:fillRect/>
          </a:stretch>
        </p:blipFill>
        <p:spPr>
          <a:xfrm>
            <a:off x="653498" y="1891954"/>
            <a:ext cx="4762500" cy="2219325"/>
          </a:xfrm>
          <a:prstGeom prst="rect">
            <a:avLst/>
          </a:prstGeom>
        </p:spPr>
      </p:pic>
      <p:pic>
        <p:nvPicPr>
          <p:cNvPr id="1026" name="Picture 2" descr="Image result for amazon web services">
            <a:extLst>
              <a:ext uri="{FF2B5EF4-FFF2-40B4-BE49-F238E27FC236}">
                <a16:creationId xmlns:a16="http://schemas.microsoft.com/office/drawing/2014/main" id="{44A1D768-5963-4538-AD13-D411187B6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052" y="1690688"/>
            <a:ext cx="4528210" cy="1702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loud.google.com/blog/big-data/2016/08/images/147250593719286/cucumber-farmer-3.png">
            <a:extLst>
              <a:ext uri="{FF2B5EF4-FFF2-40B4-BE49-F238E27FC236}">
                <a16:creationId xmlns:a16="http://schemas.microsoft.com/office/drawing/2014/main" id="{A4E0831D-1F43-4260-986B-99CEEB5EA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067" y="3705744"/>
            <a:ext cx="6275733" cy="2695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1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Online Media 3">
            <a:hlinkClick r:id="" action="ppaction://media"/>
            <a:extLst>
              <a:ext uri="{FF2B5EF4-FFF2-40B4-BE49-F238E27FC236}">
                <a16:creationId xmlns:a16="http://schemas.microsoft.com/office/drawing/2014/main" id="{916999F1-A4F6-4480-9A8B-04FBB8446BE4}"/>
              </a:ext>
            </a:extLst>
          </p:cNvPr>
          <p:cNvPicPr>
            <a:picLocks noGrp="1" noRot="1" noChangeAspect="1"/>
          </p:cNvPicPr>
          <p:nvPr>
            <p:ph idx="1"/>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84289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farmbot penn state">
            <a:extLst>
              <a:ext uri="{FF2B5EF4-FFF2-40B4-BE49-F238E27FC236}">
                <a16:creationId xmlns:a16="http://schemas.microsoft.com/office/drawing/2014/main" id="{8BF980B6-0D67-4D55-8EE7-7356D46AE8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40" b="2924"/>
          <a:stretch/>
        </p:blipFill>
        <p:spPr bwMode="auto">
          <a:xfrm>
            <a:off x="308188" y="2962264"/>
            <a:ext cx="5635412" cy="316992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age result for farmbot penn state">
            <a:extLst>
              <a:ext uri="{FF2B5EF4-FFF2-40B4-BE49-F238E27FC236}">
                <a16:creationId xmlns:a16="http://schemas.microsoft.com/office/drawing/2014/main" id="{8A16AC33-3CF3-4DAB-AA14-4E4D9A4566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farmbot penn state">
            <a:extLst>
              <a:ext uri="{FF2B5EF4-FFF2-40B4-BE49-F238E27FC236}">
                <a16:creationId xmlns:a16="http://schemas.microsoft.com/office/drawing/2014/main" id="{179A6F16-8946-42D8-B7CB-367642B704E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86517E1-CDCD-48AA-A0FF-868E9172F0CC}"/>
              </a:ext>
            </a:extLst>
          </p:cNvPr>
          <p:cNvSpPr>
            <a:spLocks noGrp="1"/>
          </p:cNvSpPr>
          <p:nvPr>
            <p:ph type="title"/>
          </p:nvPr>
        </p:nvSpPr>
        <p:spPr>
          <a:xfrm>
            <a:off x="528320" y="0"/>
            <a:ext cx="2886075" cy="2486024"/>
          </a:xfrm>
          <a:noFill/>
        </p:spPr>
        <p:txBody>
          <a:bodyPr vert="horz" lIns="91440" tIns="45720" rIns="91440" bIns="45720" rtlCol="0" anchor="ctr">
            <a:normAutofit/>
          </a:bodyPr>
          <a:lstStyle/>
          <a:p>
            <a:pPr algn="ctr"/>
            <a:r>
              <a:rPr lang="en-US" sz="3600" dirty="0">
                <a:solidFill>
                  <a:srgbClr val="2A3132"/>
                </a:solidFill>
                <a:latin typeface="Rockwell" panose="02060603020205020403" pitchFamily="18" charset="0"/>
              </a:rPr>
              <a:t>Research Applications</a:t>
            </a:r>
          </a:p>
        </p:txBody>
      </p:sp>
      <p:pic>
        <p:nvPicPr>
          <p:cNvPr id="2058" name="Picture 10" descr="Image result for farmville">
            <a:extLst>
              <a:ext uri="{FF2B5EF4-FFF2-40B4-BE49-F238E27FC236}">
                <a16:creationId xmlns:a16="http://schemas.microsoft.com/office/drawing/2014/main" id="{A26CCB05-18CA-4805-A938-8AFC739EA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148" y="3429000"/>
            <a:ext cx="5248275" cy="29527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armbot penn state">
            <a:extLst>
              <a:ext uri="{FF2B5EF4-FFF2-40B4-BE49-F238E27FC236}">
                <a16:creationId xmlns:a16="http://schemas.microsoft.com/office/drawing/2014/main" id="{0AE21C89-59E3-4EA1-9984-10487A0BA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083" y="476250"/>
            <a:ext cx="6173948" cy="3472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6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penn state plant disease recognition app">
            <a:extLst>
              <a:ext uri="{FF2B5EF4-FFF2-40B4-BE49-F238E27FC236}">
                <a16:creationId xmlns:a16="http://schemas.microsoft.com/office/drawing/2014/main" id="{76CE1BCF-6002-4038-AC9F-DF8898968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 y="478816"/>
            <a:ext cx="5929653" cy="39728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1026" name="Picture 2" descr="Image result for University of canterbury vine pruning machine">
            <a:extLst>
              <a:ext uri="{FF2B5EF4-FFF2-40B4-BE49-F238E27FC236}">
                <a16:creationId xmlns:a16="http://schemas.microsoft.com/office/drawing/2014/main" id="{6E40B052-4870-4D1D-B593-002D5593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692" y="2736345"/>
            <a:ext cx="5754615" cy="38412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CE1BA47-CEE2-4511-94D3-C55CAB4CCAFB}"/>
              </a:ext>
            </a:extLst>
          </p:cNvPr>
          <p:cNvSpPr txBox="1">
            <a:spLocks/>
          </p:cNvSpPr>
          <p:nvPr/>
        </p:nvSpPr>
        <p:spPr>
          <a:xfrm>
            <a:off x="6194411" y="978722"/>
            <a:ext cx="5455917" cy="930447"/>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dirty="0">
                <a:solidFill>
                  <a:srgbClr val="2A3132"/>
                </a:solidFill>
                <a:latin typeface="Rockwell" panose="02060603020205020403" pitchFamily="18" charset="0"/>
              </a:rPr>
              <a:t>More Research Applications</a:t>
            </a:r>
          </a:p>
        </p:txBody>
      </p:sp>
    </p:spTree>
    <p:extLst>
      <p:ext uri="{BB962C8B-B14F-4D97-AF65-F5344CB8AC3E}">
        <p14:creationId xmlns:p14="http://schemas.microsoft.com/office/powerpoint/2010/main" val="389658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ropX">
            <a:extLst>
              <a:ext uri="{FF2B5EF4-FFF2-40B4-BE49-F238E27FC236}">
                <a16:creationId xmlns:a16="http://schemas.microsoft.com/office/drawing/2014/main" id="{18AFA88B-32C0-417C-BBAE-4E5A983161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696327" y="0"/>
            <a:ext cx="7400757" cy="41629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E82D74-BDFF-4FA8-BEC0-241111062DDF}"/>
              </a:ext>
            </a:extLst>
          </p:cNvPr>
          <p:cNvSpPr>
            <a:spLocks noGrp="1"/>
          </p:cNvSpPr>
          <p:nvPr>
            <p:ph type="ctrTitle"/>
          </p:nvPr>
        </p:nvSpPr>
        <p:spPr>
          <a:xfrm>
            <a:off x="203200" y="661277"/>
            <a:ext cx="4210385" cy="1179554"/>
          </a:xfrm>
          <a:noFill/>
        </p:spPr>
        <p:txBody>
          <a:bodyPr vert="horz" lIns="91440" tIns="45720" rIns="91440" bIns="45720" rtlCol="0" anchor="ctr">
            <a:normAutofit/>
          </a:bodyPr>
          <a:lstStyle/>
          <a:p>
            <a:pPr algn="ctr"/>
            <a:r>
              <a:rPr lang="en-US" sz="3600" dirty="0">
                <a:solidFill>
                  <a:srgbClr val="2A3132"/>
                </a:solidFill>
                <a:latin typeface="Rockwell" panose="02060603020205020403" pitchFamily="18" charset="0"/>
              </a:rPr>
              <a:t>Private Ag-Tech Firms</a:t>
            </a:r>
          </a:p>
        </p:txBody>
      </p:sp>
      <p:sp>
        <p:nvSpPr>
          <p:cNvPr id="4" name="Subtitle 3">
            <a:extLst>
              <a:ext uri="{FF2B5EF4-FFF2-40B4-BE49-F238E27FC236}">
                <a16:creationId xmlns:a16="http://schemas.microsoft.com/office/drawing/2014/main" id="{865C888D-D50F-4606-9499-5D153F77B6CF}"/>
              </a:ext>
            </a:extLst>
          </p:cNvPr>
          <p:cNvSpPr>
            <a:spLocks noGrp="1"/>
          </p:cNvSpPr>
          <p:nvPr>
            <p:ph type="subTitle" idx="1"/>
          </p:nvPr>
        </p:nvSpPr>
        <p:spPr/>
        <p:txBody>
          <a:bodyPr/>
          <a:lstStyle/>
          <a:p>
            <a:endParaRPr lang="en-US"/>
          </a:p>
        </p:txBody>
      </p:sp>
      <p:pic>
        <p:nvPicPr>
          <p:cNvPr id="2052" name="Picture 4" descr="Image result for mavrx">
            <a:extLst>
              <a:ext uri="{FF2B5EF4-FFF2-40B4-BE49-F238E27FC236}">
                <a16:creationId xmlns:a16="http://schemas.microsoft.com/office/drawing/2014/main" id="{542825C0-A383-498B-B9EF-5DD952DBA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6180"/>
            <a:ext cx="6652125" cy="37418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8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BB466-D77B-4D1A-85BB-499CA040BF92}"/>
              </a:ext>
            </a:extLst>
          </p:cNvPr>
          <p:cNvSpPr>
            <a:spLocks noGrp="1"/>
          </p:cNvSpPr>
          <p:nvPr>
            <p:ph idx="1"/>
          </p:nvPr>
        </p:nvSpPr>
        <p:spPr>
          <a:xfrm>
            <a:off x="652083" y="1165254"/>
            <a:ext cx="5117538" cy="4351338"/>
          </a:xfrm>
        </p:spPr>
        <p:txBody>
          <a:bodyPr>
            <a:normAutofit fontScale="55000" lnSpcReduction="20000"/>
          </a:bodyPr>
          <a:lstStyle/>
          <a:p>
            <a:pPr marL="0" indent="0">
              <a:buNone/>
            </a:pPr>
            <a:r>
              <a:rPr lang="en-US" sz="4400" dirty="0">
                <a:latin typeface="Rockwell" panose="02060603020205020403" pitchFamily="18" charset="0"/>
              </a:rPr>
              <a:t>Abandoned Farmhouse</a:t>
            </a:r>
          </a:p>
          <a:p>
            <a:pPr marL="0" indent="0">
              <a:buNone/>
            </a:pPr>
            <a:endParaRPr lang="en-US" sz="3300" dirty="0">
              <a:latin typeface="Rockwell" panose="02060603020205020403" pitchFamily="18" charset="0"/>
            </a:endParaRPr>
          </a:p>
          <a:p>
            <a:pPr marL="0" indent="0">
              <a:buNone/>
            </a:pPr>
            <a:r>
              <a:rPr lang="en-US" sz="3300" dirty="0">
                <a:latin typeface="Rockwell" panose="02060603020205020403" pitchFamily="18" charset="0"/>
              </a:rPr>
              <a:t>BY TED KOOSER</a:t>
            </a:r>
          </a:p>
          <a:p>
            <a:pPr marL="0" indent="0">
              <a:buNone/>
            </a:pPr>
            <a:endParaRPr lang="en-US" sz="3300" dirty="0">
              <a:latin typeface="Rockwell" panose="02060603020205020403" pitchFamily="18" charset="0"/>
            </a:endParaRPr>
          </a:p>
          <a:p>
            <a:pPr marL="0" indent="0">
              <a:buNone/>
            </a:pPr>
            <a:r>
              <a:rPr lang="en-US" sz="3300" dirty="0">
                <a:latin typeface="Rockwell" panose="02060603020205020403" pitchFamily="18" charset="0"/>
              </a:rPr>
              <a:t>He was a big man, says the size of his shoes</a:t>
            </a:r>
          </a:p>
          <a:p>
            <a:pPr marL="0" indent="0">
              <a:buNone/>
            </a:pPr>
            <a:r>
              <a:rPr lang="en-US" sz="3300" dirty="0">
                <a:latin typeface="Rockwell" panose="02060603020205020403" pitchFamily="18" charset="0"/>
              </a:rPr>
              <a:t>on a pile of broken dishes by the house; </a:t>
            </a:r>
          </a:p>
          <a:p>
            <a:pPr marL="0" indent="0">
              <a:buNone/>
            </a:pPr>
            <a:r>
              <a:rPr lang="en-US" sz="3300" dirty="0">
                <a:latin typeface="Rockwell" panose="02060603020205020403" pitchFamily="18" charset="0"/>
              </a:rPr>
              <a:t>a tall man too, says the length of the bed</a:t>
            </a:r>
          </a:p>
          <a:p>
            <a:pPr marL="0" indent="0">
              <a:buNone/>
            </a:pPr>
            <a:r>
              <a:rPr lang="en-US" sz="3300" dirty="0">
                <a:latin typeface="Rockwell" panose="02060603020205020403" pitchFamily="18" charset="0"/>
              </a:rPr>
              <a:t>in an upstairs room; and a good, God-fearing man,</a:t>
            </a:r>
          </a:p>
          <a:p>
            <a:pPr marL="0" indent="0">
              <a:buNone/>
            </a:pPr>
            <a:r>
              <a:rPr lang="en-US" sz="3300" dirty="0">
                <a:latin typeface="Rockwell" panose="02060603020205020403" pitchFamily="18" charset="0"/>
              </a:rPr>
              <a:t>says the Bible with a broken back</a:t>
            </a:r>
          </a:p>
          <a:p>
            <a:pPr marL="0" indent="0">
              <a:buNone/>
            </a:pPr>
            <a:r>
              <a:rPr lang="en-US" sz="3300" dirty="0">
                <a:latin typeface="Rockwell" panose="02060603020205020403" pitchFamily="18" charset="0"/>
              </a:rPr>
              <a:t>on the floor below the window, dusty with sun;</a:t>
            </a:r>
          </a:p>
          <a:p>
            <a:pPr marL="0" indent="0">
              <a:buNone/>
            </a:pPr>
            <a:r>
              <a:rPr lang="en-US" sz="3300" dirty="0">
                <a:latin typeface="Rockwell" panose="02060603020205020403" pitchFamily="18" charset="0"/>
              </a:rPr>
              <a:t>but not a man for farming, say the fields</a:t>
            </a:r>
          </a:p>
          <a:p>
            <a:pPr marL="0" indent="0">
              <a:buNone/>
            </a:pPr>
            <a:r>
              <a:rPr lang="en-US" sz="3300" dirty="0">
                <a:latin typeface="Rockwell" panose="02060603020205020403" pitchFamily="18" charset="0"/>
              </a:rPr>
              <a:t>cluttered with boulders and the leaky barn.</a:t>
            </a:r>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F58D1A61-A326-440A-93A8-4AF437ABF42B}"/>
              </a:ext>
            </a:extLst>
          </p:cNvPr>
          <p:cNvSpPr txBox="1"/>
          <p:nvPr/>
        </p:nvSpPr>
        <p:spPr>
          <a:xfrm>
            <a:off x="6096000" y="1165254"/>
            <a:ext cx="6126870" cy="5078313"/>
          </a:xfrm>
          <a:prstGeom prst="rect">
            <a:avLst/>
          </a:prstGeom>
          <a:noFill/>
        </p:spPr>
        <p:txBody>
          <a:bodyPr wrap="none" rtlCol="0">
            <a:spAutoFit/>
          </a:bodyPr>
          <a:lstStyle/>
          <a:p>
            <a:r>
              <a:rPr lang="en-US" dirty="0">
                <a:latin typeface="Rockwell" panose="02060603020205020403" pitchFamily="18" charset="0"/>
              </a:rPr>
              <a:t>A woman lived with him, says the bedroom wall</a:t>
            </a:r>
          </a:p>
          <a:p>
            <a:r>
              <a:rPr lang="en-US" dirty="0">
                <a:latin typeface="Rockwell" panose="02060603020205020403" pitchFamily="18" charset="0"/>
              </a:rPr>
              <a:t>papered with lilacs and the kitchen shelves</a:t>
            </a:r>
          </a:p>
          <a:p>
            <a:r>
              <a:rPr lang="en-US" dirty="0">
                <a:latin typeface="Rockwell" panose="02060603020205020403" pitchFamily="18" charset="0"/>
              </a:rPr>
              <a:t>covered with oilcloth, and they had a child,</a:t>
            </a:r>
          </a:p>
          <a:p>
            <a:r>
              <a:rPr lang="en-US" dirty="0">
                <a:latin typeface="Rockwell" panose="02060603020205020403" pitchFamily="18" charset="0"/>
              </a:rPr>
              <a:t>says the sandbox made from a tractor tire.</a:t>
            </a:r>
          </a:p>
          <a:p>
            <a:r>
              <a:rPr lang="en-US" dirty="0">
                <a:latin typeface="Rockwell" panose="02060603020205020403" pitchFamily="18" charset="0"/>
              </a:rPr>
              <a:t>Money was scarce, say the jars of plum preserves</a:t>
            </a:r>
          </a:p>
          <a:p>
            <a:r>
              <a:rPr lang="en-US" dirty="0">
                <a:latin typeface="Rockwell" panose="02060603020205020403" pitchFamily="18" charset="0"/>
              </a:rPr>
              <a:t>and canned tomatoes sealed in the cellar hole.</a:t>
            </a:r>
          </a:p>
          <a:p>
            <a:r>
              <a:rPr lang="en-US" dirty="0">
                <a:latin typeface="Rockwell" panose="02060603020205020403" pitchFamily="18" charset="0"/>
              </a:rPr>
              <a:t>And the winters cold, say the rags in the window frames.</a:t>
            </a:r>
          </a:p>
          <a:p>
            <a:r>
              <a:rPr lang="en-US" dirty="0">
                <a:latin typeface="Rockwell" panose="02060603020205020403" pitchFamily="18" charset="0"/>
              </a:rPr>
              <a:t>It was lonely here, says the narrow country road.</a:t>
            </a:r>
          </a:p>
          <a:p>
            <a:endParaRPr lang="en-US" dirty="0">
              <a:latin typeface="Rockwell" panose="02060603020205020403" pitchFamily="18" charset="0"/>
            </a:endParaRPr>
          </a:p>
          <a:p>
            <a:r>
              <a:rPr lang="en-US" dirty="0">
                <a:latin typeface="Rockwell" panose="02060603020205020403" pitchFamily="18" charset="0"/>
              </a:rPr>
              <a:t>Something went wrong, says the empty house</a:t>
            </a:r>
          </a:p>
          <a:p>
            <a:r>
              <a:rPr lang="en-US" dirty="0">
                <a:latin typeface="Rockwell" panose="02060603020205020403" pitchFamily="18" charset="0"/>
              </a:rPr>
              <a:t>in the weed-choked yard. Stones in the fields</a:t>
            </a:r>
          </a:p>
          <a:p>
            <a:r>
              <a:rPr lang="en-US" dirty="0">
                <a:latin typeface="Rockwell" panose="02060603020205020403" pitchFamily="18" charset="0"/>
              </a:rPr>
              <a:t>say he was not a farmer; the still-sealed jars</a:t>
            </a:r>
          </a:p>
          <a:p>
            <a:r>
              <a:rPr lang="en-US" dirty="0">
                <a:latin typeface="Rockwell" panose="02060603020205020403" pitchFamily="18" charset="0"/>
              </a:rPr>
              <a:t>in the cellar say she left in a nervous haste.</a:t>
            </a:r>
          </a:p>
          <a:p>
            <a:r>
              <a:rPr lang="en-US" dirty="0">
                <a:latin typeface="Rockwell" panose="02060603020205020403" pitchFamily="18" charset="0"/>
              </a:rPr>
              <a:t>And the child? Its toys are strewn in the yard</a:t>
            </a:r>
          </a:p>
          <a:p>
            <a:r>
              <a:rPr lang="en-US" dirty="0">
                <a:latin typeface="Rockwell" panose="02060603020205020403" pitchFamily="18" charset="0"/>
              </a:rPr>
              <a:t>like branches after a storm—a rubber cow,</a:t>
            </a:r>
          </a:p>
          <a:p>
            <a:r>
              <a:rPr lang="en-US" dirty="0">
                <a:latin typeface="Rockwell" panose="02060603020205020403" pitchFamily="18" charset="0"/>
              </a:rPr>
              <a:t>a rusty tractor with a broken plow,</a:t>
            </a:r>
          </a:p>
          <a:p>
            <a:r>
              <a:rPr lang="en-US" dirty="0">
                <a:latin typeface="Rockwell" panose="02060603020205020403" pitchFamily="18" charset="0"/>
              </a:rPr>
              <a:t>a doll in overalls. Something went wrong, they say.</a:t>
            </a:r>
          </a:p>
          <a:p>
            <a:endParaRPr lang="en-US" dirty="0"/>
          </a:p>
        </p:txBody>
      </p:sp>
    </p:spTree>
    <p:extLst>
      <p:ext uri="{BB962C8B-B14F-4D97-AF65-F5344CB8AC3E}">
        <p14:creationId xmlns:p14="http://schemas.microsoft.com/office/powerpoint/2010/main" val="1249119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2767</TotalTime>
  <Words>679</Words>
  <Application>Microsoft Office PowerPoint</Application>
  <PresentationFormat>Widescreen</PresentationFormat>
  <Paragraphs>58</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Helvetica</vt:lpstr>
      <vt:lpstr>Rockwell</vt:lpstr>
      <vt:lpstr>Office Theme</vt:lpstr>
      <vt:lpstr>Machine Learning  in  Agriculture</vt:lpstr>
      <vt:lpstr>Machine Learning  in  Agriculture</vt:lpstr>
      <vt:lpstr>Machine Learning</vt:lpstr>
      <vt:lpstr>Not only for big companies…</vt:lpstr>
      <vt:lpstr>PowerPoint Presentation</vt:lpstr>
      <vt:lpstr>Research Applications</vt:lpstr>
      <vt:lpstr>PowerPoint Presentation</vt:lpstr>
      <vt:lpstr>Private Ag-Tech Firms</vt:lpstr>
      <vt:lpstr>PowerPoint Presentation</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Agriculture</dc:title>
  <dc:creator>Zane Page</dc:creator>
  <cp:lastModifiedBy>Zane Page</cp:lastModifiedBy>
  <cp:revision>28</cp:revision>
  <dcterms:created xsi:type="dcterms:W3CDTF">2017-11-02T18:30:38Z</dcterms:created>
  <dcterms:modified xsi:type="dcterms:W3CDTF">2017-11-27T21:13:59Z</dcterms:modified>
</cp:coreProperties>
</file>